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4" r:id="rId1"/>
    <p:sldMasterId id="2147499082" r:id="rId2"/>
  </p:sldMasterIdLst>
  <p:notesMasterIdLst>
    <p:notesMasterId r:id="rId4"/>
  </p:notesMasterIdLst>
  <p:handoutMasterIdLst>
    <p:handoutMasterId r:id="rId5"/>
  </p:handoutMasterIdLst>
  <p:sldIdLst>
    <p:sldId id="1404" r:id="rId3"/>
  </p:sldIdLst>
  <p:sldSz cx="9144000" cy="6858000" type="screen4x3"/>
  <p:notesSz cx="9939338" cy="6807200"/>
  <p:defaultTextStyle>
    <a:defPPr>
      <a:defRPr lang="ja-JP"/>
    </a:defPPr>
    <a:lvl1pPr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FF"/>
    <a:srgbClr val="FFCCFF"/>
    <a:srgbClr val="FCD5B5"/>
    <a:srgbClr val="FFFF00"/>
    <a:srgbClr val="FF9900"/>
    <a:srgbClr val="00B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88454" autoAdjust="0"/>
  </p:normalViewPr>
  <p:slideViewPr>
    <p:cSldViewPr>
      <p:cViewPr varScale="1">
        <p:scale>
          <a:sx n="79" d="100"/>
          <a:sy n="79" d="100"/>
        </p:scale>
        <p:origin x="920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16410"/>
    </p:cViewPr>
  </p:sorterViewPr>
  <p:notesViewPr>
    <p:cSldViewPr>
      <p:cViewPr varScale="1">
        <p:scale>
          <a:sx n="57" d="100"/>
          <a:sy n="57" d="100"/>
        </p:scale>
        <p:origin x="-888" y="-78"/>
      </p:cViewPr>
      <p:guideLst>
        <p:guide orient="horz" pos="2144"/>
        <p:guide pos="313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8306" cy="340439"/>
          </a:xfrm>
          <a:prstGeom prst="rect">
            <a:avLst/>
          </a:prstGeom>
        </p:spPr>
        <p:txBody>
          <a:bodyPr vert="horz" lIns="88293" tIns="44146" rIns="88293" bIns="44146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29458" y="0"/>
            <a:ext cx="4308306" cy="340439"/>
          </a:xfrm>
          <a:prstGeom prst="rect">
            <a:avLst/>
          </a:prstGeom>
        </p:spPr>
        <p:txBody>
          <a:bodyPr vert="horz" lIns="88293" tIns="44146" rIns="88293" bIns="44146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466761"/>
            <a:ext cx="4308306" cy="338870"/>
          </a:xfrm>
          <a:prstGeom prst="rect">
            <a:avLst/>
          </a:prstGeom>
        </p:spPr>
        <p:txBody>
          <a:bodyPr vert="horz" lIns="88293" tIns="44146" rIns="88293" bIns="44146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29458" y="6466761"/>
            <a:ext cx="4308306" cy="338870"/>
          </a:xfrm>
          <a:prstGeom prst="rect">
            <a:avLst/>
          </a:prstGeom>
        </p:spPr>
        <p:txBody>
          <a:bodyPr vert="horz" lIns="88293" tIns="44146" rIns="88293" bIns="44146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8023C4C2-E497-4F06-8AC5-2F4C2DF3238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95218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8306" cy="340439"/>
          </a:xfrm>
          <a:prstGeom prst="rect">
            <a:avLst/>
          </a:prstGeom>
        </p:spPr>
        <p:txBody>
          <a:bodyPr vert="horz" lIns="88293" tIns="44146" rIns="88293" bIns="44146" rtlCol="0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458" y="0"/>
            <a:ext cx="4308306" cy="340439"/>
          </a:xfrm>
          <a:prstGeom prst="rect">
            <a:avLst/>
          </a:prstGeom>
        </p:spPr>
        <p:txBody>
          <a:bodyPr vert="horz" lIns="88293" tIns="44146" rIns="88293" bIns="44146" rtlCol="0"/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268663" y="511175"/>
            <a:ext cx="3402012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293" tIns="44146" rIns="88293" bIns="44146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620" y="3231812"/>
            <a:ext cx="7952100" cy="3063946"/>
          </a:xfrm>
          <a:prstGeom prst="rect">
            <a:avLst/>
          </a:prstGeom>
        </p:spPr>
        <p:txBody>
          <a:bodyPr vert="horz" lIns="88293" tIns="44146" rIns="88293" bIns="44146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466761"/>
            <a:ext cx="4308306" cy="338870"/>
          </a:xfrm>
          <a:prstGeom prst="rect">
            <a:avLst/>
          </a:prstGeom>
        </p:spPr>
        <p:txBody>
          <a:bodyPr vert="horz" lIns="88293" tIns="44146" rIns="88293" bIns="44146" rtlCol="0" anchor="b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458" y="6466761"/>
            <a:ext cx="4308306" cy="338870"/>
          </a:xfrm>
          <a:prstGeom prst="rect">
            <a:avLst/>
          </a:prstGeom>
        </p:spPr>
        <p:txBody>
          <a:bodyPr vert="horz" lIns="88293" tIns="44146" rIns="88293" bIns="44146" rtlCol="0" anchor="b"/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9ACE45E0-03D7-4E91-8996-EC836A5E1B7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6042723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15CBD15-2A5D-414A-A2D1-8AB2DD7B5DD1}" type="slidenum">
              <a:rPr lang="en-US" altLang="ja-JP">
                <a:solidFill>
                  <a:srgbClr val="000000"/>
                </a:solidFill>
              </a:rPr>
              <a:pPr/>
              <a:t>1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236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65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ja-JP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1F055A-6886-42B0-BAA9-D5DF61DFEEC3}" type="datetime1">
              <a:rPr lang="ja-JP" altLang="en-US" smtClean="0"/>
              <a:t>2017/2/24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A07491-C34F-499A-9A2C-B21124DB537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>
                <a:latin typeface="Arial" charset="0"/>
              </a:defRPr>
            </a:lvl1pPr>
          </a:lstStyle>
          <a:p>
            <a:pPr>
              <a:defRPr/>
            </a:pPr>
            <a:fld id="{AABDDEF0-66A3-46AF-AE2C-2AB7DA1851ED}" type="datetime1">
              <a:rPr lang="ja-JP" altLang="en-US" smtClean="0"/>
              <a:pPr>
                <a:defRPr/>
              </a:pPr>
              <a:t>2017/2/24</a:t>
            </a:fld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FA03942-18F4-4CCB-8D86-8398334CED6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49104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>
                <a:latin typeface="Arial" charset="0"/>
              </a:defRPr>
            </a:lvl1pPr>
          </a:lstStyle>
          <a:p>
            <a:pPr>
              <a:defRPr/>
            </a:pPr>
            <a:fld id="{4A256390-4DBB-4D2E-A121-3BC84773E2AC}" type="datetime1">
              <a:rPr lang="ja-JP" altLang="en-US" smtClean="0"/>
              <a:pPr>
                <a:defRPr/>
              </a:pPr>
              <a:t>2017/2/24</a:t>
            </a:fld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0C42D3F-FC7F-4335-8ADA-4742B6D193F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98011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>
                <a:latin typeface="Arial" charset="0"/>
              </a:defRPr>
            </a:lvl1pPr>
          </a:lstStyle>
          <a:p>
            <a:pPr>
              <a:defRPr/>
            </a:pPr>
            <a:fld id="{A7B450EF-E83F-464B-B957-329D9CA04889}" type="datetime1">
              <a:rPr lang="ja-JP" altLang="en-US" smtClean="0"/>
              <a:pPr>
                <a:defRPr/>
              </a:pPr>
              <a:t>2017/2/24</a:t>
            </a:fld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0F44C75-5824-43AA-999C-4935C74ACE0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407343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705600" y="274638"/>
            <a:ext cx="213360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04800" y="274638"/>
            <a:ext cx="6248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>
                <a:latin typeface="Arial" charset="0"/>
              </a:defRPr>
            </a:lvl1pPr>
          </a:lstStyle>
          <a:p>
            <a:pPr>
              <a:defRPr/>
            </a:pPr>
            <a:fld id="{5E794E9B-7122-456C-B265-4C2BFA88AC05}" type="datetime1">
              <a:rPr lang="ja-JP" altLang="en-US" smtClean="0"/>
              <a:pPr>
                <a:defRPr/>
              </a:pPr>
              <a:t>2017/2/24</a:t>
            </a:fld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2B97E26-6AED-4832-9E43-278C4F35805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41914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 userDrawn="1"/>
        </p:nvSpPr>
        <p:spPr>
          <a:xfrm>
            <a:off x="23453" y="499480"/>
            <a:ext cx="9105231" cy="720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4" name="テキスト ボックス 3"/>
          <p:cNvSpPr txBox="1"/>
          <p:nvPr userDrawn="1"/>
        </p:nvSpPr>
        <p:spPr>
          <a:xfrm>
            <a:off x="8643974" y="120853"/>
            <a:ext cx="428628" cy="307777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 w="152400" h="50800" prst="softRound"/>
          </a:sp3d>
        </p:spPr>
        <p:txBody>
          <a:bodyPr>
            <a:spAutoFit/>
          </a:bodyPr>
          <a:lstStyle/>
          <a:p>
            <a:pPr>
              <a:defRPr/>
            </a:pPr>
            <a:fld id="{65E5D4C4-20E6-44B1-9E7C-F64E178C42FE}" type="slidenum">
              <a:rPr lang="en-US" altLang="ja-JP" sz="1400">
                <a:solidFill>
                  <a:prstClr val="black"/>
                </a:solidFill>
                <a:cs typeface="Arial" pitchFamily="34" charset="0"/>
              </a:rPr>
              <a:pPr>
                <a:defRPr/>
              </a:pPr>
              <a:t>‹#›</a:t>
            </a:fld>
            <a:endParaRPr lang="ja-JP" altLang="en-US" sz="1400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16790" y="-24"/>
            <a:ext cx="4110421" cy="523220"/>
          </a:xfrm>
        </p:spPr>
        <p:txBody>
          <a:bodyPr wrap="none">
            <a:spAutoFit/>
          </a:bodyPr>
          <a:lstStyle>
            <a:lvl1pPr>
              <a:defRPr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defRPr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5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8C013-694B-408A-9153-BA50DBD610BF}" type="datetime1">
              <a:rPr lang="ja-JP" altLang="en-US" smtClean="0"/>
              <a:t>2017/2/24</a:t>
            </a:fld>
            <a:endParaRPr lang="ja-JP" altLang="en-US"/>
          </a:p>
        </p:txBody>
      </p:sp>
      <p:sp>
        <p:nvSpPr>
          <p:cNvPr id="6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1CA9C-F908-4D94-864B-DA34853C9EC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107950" y="6481763"/>
            <a:ext cx="5194300" cy="2603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l" eaLnBrk="1" hangingPunct="1">
              <a:defRPr/>
            </a:pPr>
            <a:r>
              <a:rPr lang="en-US" altLang="ja-JP" sz="1400">
                <a:solidFill>
                  <a:srgbClr val="000000"/>
                </a:solidFill>
              </a:rPr>
              <a:t>@2007</a:t>
            </a:r>
            <a:r>
              <a:rPr lang="ja-JP" altLang="en-US" sz="1400">
                <a:solidFill>
                  <a:srgbClr val="000000"/>
                </a:solidFill>
              </a:rPr>
              <a:t>　 </a:t>
            </a:r>
            <a:r>
              <a:rPr lang="en-US" altLang="ja-JP" sz="1400">
                <a:solidFill>
                  <a:srgbClr val="000000"/>
                </a:solidFill>
              </a:rPr>
              <a:t>© IT Coordinators Association </a:t>
            </a:r>
          </a:p>
        </p:txBody>
      </p:sp>
      <p:sp>
        <p:nvSpPr>
          <p:cNvPr id="262146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685800" y="2130425"/>
            <a:ext cx="7772400" cy="1470025"/>
          </a:xfrm>
          <a:prstGeom prst="rect">
            <a:avLst/>
          </a:prstGeom>
          <a:noFill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lvl="0"/>
            <a:r>
              <a:rPr lang="ja-JP" altLang="en-US" noProof="0"/>
              <a:t>マスタ タイトルの書式設定</a:t>
            </a:r>
          </a:p>
        </p:txBody>
      </p:sp>
      <p:sp>
        <p:nvSpPr>
          <p:cNvPr id="262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ja-JP" altLang="en-US" noProof="0"/>
              <a:t>マスタ サブタイトルの書式設定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 altLang="ja-JP">
              <a:latin typeface="Arial" pitchFamily="34" charset="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60F8BA0-1AFC-42D4-9505-2510B0EF691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04506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>
                <a:latin typeface="Arial" charset="0"/>
              </a:defRPr>
            </a:lvl1pPr>
          </a:lstStyle>
          <a:p>
            <a:pPr>
              <a:defRPr/>
            </a:pPr>
            <a:fld id="{BF97206E-D6E4-4ECE-A27F-7357D48CD54F}" type="datetime1">
              <a:rPr lang="ja-JP" altLang="en-US" smtClean="0"/>
              <a:pPr>
                <a:defRPr/>
              </a:pPr>
              <a:t>2017/2/24</a:t>
            </a:fld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5840C95-6AB1-4DF5-9096-9D03488B0A9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65585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>
                <a:latin typeface="Arial" charset="0"/>
              </a:defRPr>
            </a:lvl1pPr>
          </a:lstStyle>
          <a:p>
            <a:pPr>
              <a:defRPr/>
            </a:pPr>
            <a:fld id="{D2A588A3-13EB-43E0-AC30-CEB725FA5A4C}" type="datetime1">
              <a:rPr lang="ja-JP" altLang="en-US" smtClean="0"/>
              <a:pPr>
                <a:defRPr/>
              </a:pPr>
              <a:t>2017/2/24</a:t>
            </a:fld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7853576-422E-4BE7-B14B-CCCA382EA5D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53273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04800" y="914400"/>
            <a:ext cx="4191000" cy="5211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4191000" cy="5211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>
                <a:latin typeface="Arial" charset="0"/>
              </a:defRPr>
            </a:lvl1pPr>
          </a:lstStyle>
          <a:p>
            <a:pPr>
              <a:defRPr/>
            </a:pPr>
            <a:fld id="{67B568DC-1395-475E-BBFD-D2EEF29F1DED}" type="datetime1">
              <a:rPr lang="ja-JP" altLang="en-US" smtClean="0"/>
              <a:pPr>
                <a:defRPr/>
              </a:pPr>
              <a:t>2017/2/24</a:t>
            </a:fld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E2E45A5-F159-427D-BC4D-F71A0CF8D41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18077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>
                <a:latin typeface="Arial" charset="0"/>
              </a:defRPr>
            </a:lvl1pPr>
          </a:lstStyle>
          <a:p>
            <a:pPr>
              <a:defRPr/>
            </a:pPr>
            <a:fld id="{4410EFF4-06B2-4184-AEEE-63EA4FCDCAF2}" type="datetime1">
              <a:rPr lang="ja-JP" altLang="en-US" smtClean="0"/>
              <a:pPr>
                <a:defRPr/>
              </a:pPr>
              <a:t>2017/2/24</a:t>
            </a:fld>
            <a:endParaRPr lang="en-US" altLang="ja-JP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19235DE-A2FE-4612-9DB7-A5A0B245C08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67993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>
                <a:latin typeface="Arial" charset="0"/>
              </a:defRPr>
            </a:lvl1pPr>
          </a:lstStyle>
          <a:p>
            <a:pPr>
              <a:defRPr/>
            </a:pPr>
            <a:fld id="{1AD08F42-072E-4C6C-9CCD-352B48752D90}" type="datetime1">
              <a:rPr lang="ja-JP" altLang="en-US" smtClean="0"/>
              <a:pPr>
                <a:defRPr/>
              </a:pPr>
              <a:t>2017/2/24</a:t>
            </a:fld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F7BD9FD-47E2-4ADC-AEDE-AFC2DB67469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55675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ctr">
              <a:defRPr>
                <a:latin typeface="Arial" charset="0"/>
              </a:defRPr>
            </a:lvl1pPr>
          </a:lstStyle>
          <a:p>
            <a:pPr>
              <a:defRPr/>
            </a:pPr>
            <a:fld id="{E57D47FF-1FDC-4229-888B-9B68627FB29A}" type="datetime1">
              <a:rPr lang="ja-JP" altLang="en-US" smtClean="0"/>
              <a:pPr>
                <a:defRPr/>
              </a:pPr>
              <a:t>2017/2/24</a:t>
            </a:fld>
            <a:endParaRPr lang="en-US" altLang="ja-JP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9EE5A5D-ED03-42D3-94A0-8CD06719DD5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54607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5123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B049B334-A326-4B0D-B290-97D6E791A263}" type="datetime1">
              <a:rPr lang="ja-JP" altLang="en-US" smtClean="0"/>
              <a:t>2017/2/24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1C8F8B39-028F-45B5-AD20-ED48DAB5FD2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8727" r:id="rId1"/>
    <p:sldLayoutId id="2147498859" r:id="rId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914400"/>
            <a:ext cx="8534400" cy="521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7950" y="6481763"/>
            <a:ext cx="5194300" cy="2603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4AD072D0-09BF-47F9-BFAF-BD45ADDEB250}" type="datetime1">
              <a:rPr lang="ja-JP" altLang="en-US" smtClean="0">
                <a:latin typeface="Arial" pitchFamily="34" charset="0"/>
              </a:rPr>
              <a:pPr>
                <a:defRPr/>
              </a:pPr>
              <a:t>2017/2/24</a:t>
            </a:fld>
            <a:endParaRPr lang="en-US" altLang="ja-JP">
              <a:latin typeface="Arial" pitchFamily="34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31013" y="6265863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94798CF6-BC1F-4B7F-8344-12E6B98159B4}" type="slidenum">
              <a:rPr lang="en-US" altLang="ja-JP">
                <a:latin typeface="Arial" pitchFamily="34" charset="0"/>
              </a:rPr>
              <a:pPr>
                <a:defRPr/>
              </a:pPr>
              <a:t>‹#›</a:t>
            </a:fld>
            <a:endParaRPr lang="en-US" altLang="ja-JP">
              <a:latin typeface="Arial" pitchFamily="34" charset="0"/>
            </a:endParaRPr>
          </a:p>
        </p:txBody>
      </p:sp>
      <p:sp>
        <p:nvSpPr>
          <p:cNvPr id="20485" name="Text Box 9"/>
          <p:cNvSpPr txBox="1">
            <a:spLocks noChangeArrowheads="1"/>
          </p:cNvSpPr>
          <p:nvPr userDrawn="1"/>
        </p:nvSpPr>
        <p:spPr bwMode="auto">
          <a:xfrm>
            <a:off x="228600" y="0"/>
            <a:ext cx="8610600" cy="3667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endParaRPr lang="ja-JP" altLang="ja-JP">
              <a:solidFill>
                <a:srgbClr val="000000"/>
              </a:solidFill>
            </a:endParaRPr>
          </a:p>
        </p:txBody>
      </p:sp>
      <p:sp>
        <p:nvSpPr>
          <p:cNvPr id="20486" name="Text Box 10"/>
          <p:cNvSpPr txBox="1">
            <a:spLocks noChangeArrowheads="1"/>
          </p:cNvSpPr>
          <p:nvPr userDrawn="1"/>
        </p:nvSpPr>
        <p:spPr bwMode="auto">
          <a:xfrm>
            <a:off x="304800" y="152400"/>
            <a:ext cx="8534400" cy="5794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endParaRPr lang="ja-JP" altLang="ja-JP" sz="3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578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9083" r:id="rId1"/>
    <p:sldLayoutId id="2147499084" r:id="rId2"/>
    <p:sldLayoutId id="2147499085" r:id="rId3"/>
    <p:sldLayoutId id="2147499086" r:id="rId4"/>
    <p:sldLayoutId id="2147499087" r:id="rId5"/>
    <p:sldLayoutId id="2147499088" r:id="rId6"/>
    <p:sldLayoutId id="2147499089" r:id="rId7"/>
    <p:sldLayoutId id="2147499090" r:id="rId8"/>
    <p:sldLayoutId id="2147499091" r:id="rId9"/>
    <p:sldLayoutId id="2147499092" r:id="rId10"/>
    <p:sldLayoutId id="2147499093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9"/>
          <p:cNvSpPr>
            <a:spLocks noChangeArrowheads="1"/>
          </p:cNvSpPr>
          <p:nvPr/>
        </p:nvSpPr>
        <p:spPr bwMode="auto">
          <a:xfrm>
            <a:off x="3089193" y="3213322"/>
            <a:ext cx="2663825" cy="338437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l">
              <a:spcBef>
                <a:spcPct val="20000"/>
              </a:spcBef>
              <a:buClr>
                <a:srgbClr val="BBE0E3"/>
              </a:buClr>
            </a:pPr>
            <a:r>
              <a:rPr lang="ja-JP" altLang="en-US" sz="1100" b="1" dirty="0">
                <a:solidFill>
                  <a:srgbClr val="000000"/>
                </a:solidFill>
                <a:latin typeface="ＭＳ Ｐゴシック" pitchFamily="50" charset="-128"/>
              </a:rPr>
              <a:t>＜ＩＴ活用方法＞</a:t>
            </a:r>
          </a:p>
          <a:p>
            <a:pPr algn="l">
              <a:spcBef>
                <a:spcPct val="20000"/>
              </a:spcBef>
              <a:buClr>
                <a:srgbClr val="BBE0E3"/>
              </a:buClr>
            </a:pPr>
            <a:r>
              <a:rPr lang="ja-JP" altLang="en-US" sz="1100" dirty="0">
                <a:solidFill>
                  <a:srgbClr val="000000"/>
                </a:solidFill>
                <a:latin typeface="ＭＳ Ｐゴシック" pitchFamily="50" charset="-128"/>
              </a:rPr>
              <a:t>パッケージソフト、クラウドを活用する。</a:t>
            </a:r>
            <a:endParaRPr lang="en-US" altLang="ja-JP" sz="11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algn="l">
              <a:spcBef>
                <a:spcPct val="20000"/>
              </a:spcBef>
              <a:buClr>
                <a:srgbClr val="BBE0E3"/>
              </a:buClr>
            </a:pPr>
            <a:r>
              <a:rPr lang="ja-JP" altLang="en-US" sz="1100" dirty="0">
                <a:solidFill>
                  <a:srgbClr val="000000"/>
                </a:solidFill>
                <a:latin typeface="ＭＳ Ｐゴシック" pitchFamily="50" charset="-128"/>
              </a:rPr>
              <a:t>またＥｘｃｅｌなどのＯｆｆｉｃｅソフトも活用する。</a:t>
            </a:r>
            <a:endParaRPr lang="en-US" altLang="ja-JP" sz="11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algn="l">
              <a:spcBef>
                <a:spcPct val="20000"/>
              </a:spcBef>
              <a:buClr>
                <a:srgbClr val="BBE0E3"/>
              </a:buClr>
            </a:pPr>
            <a:endParaRPr lang="en-US" altLang="ja-JP" sz="11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algn="l">
              <a:spcBef>
                <a:spcPct val="20000"/>
              </a:spcBef>
              <a:buClr>
                <a:srgbClr val="BBE0E3"/>
              </a:buClr>
            </a:pPr>
            <a:endParaRPr lang="ja-JP" altLang="en-US" sz="11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algn="l">
              <a:spcBef>
                <a:spcPct val="20000"/>
              </a:spcBef>
              <a:buClr>
                <a:srgbClr val="BBE0E3"/>
              </a:buClr>
            </a:pPr>
            <a:r>
              <a:rPr lang="ja-JP" altLang="en-US" sz="1100" dirty="0">
                <a:solidFill>
                  <a:srgbClr val="000000"/>
                </a:solidFill>
                <a:latin typeface="ＭＳ Ｐゴシック" pitchFamily="50" charset="-128"/>
              </a:rPr>
              <a:t>＜課題別＞</a:t>
            </a:r>
          </a:p>
          <a:p>
            <a:pPr algn="l">
              <a:spcBef>
                <a:spcPct val="20000"/>
              </a:spcBef>
              <a:buClr>
                <a:srgbClr val="BBE0E3"/>
              </a:buClr>
            </a:pPr>
            <a:r>
              <a:rPr lang="ja-JP" altLang="en-US" sz="1100" dirty="0">
                <a:solidFill>
                  <a:srgbClr val="000000"/>
                </a:solidFill>
                <a:latin typeface="ＭＳ Ｐゴシック" pitchFamily="50" charset="-128"/>
              </a:rPr>
              <a:t>①自社</a:t>
            </a:r>
            <a:r>
              <a:rPr lang="en-US" altLang="ja-JP" sz="1100" dirty="0">
                <a:solidFill>
                  <a:srgbClr val="000000"/>
                </a:solidFill>
                <a:latin typeface="ＭＳ Ｐゴシック" pitchFamily="50" charset="-128"/>
              </a:rPr>
              <a:t>HP</a:t>
            </a:r>
            <a:r>
              <a:rPr lang="ja-JP" altLang="en-US" sz="1100" dirty="0">
                <a:solidFill>
                  <a:srgbClr val="000000"/>
                </a:solidFill>
                <a:latin typeface="ＭＳ Ｐゴシック" pitchFamily="50" charset="-128"/>
              </a:rPr>
              <a:t>ネット販売</a:t>
            </a:r>
          </a:p>
          <a:p>
            <a:pPr algn="l">
              <a:spcBef>
                <a:spcPct val="20000"/>
              </a:spcBef>
              <a:buClr>
                <a:srgbClr val="BBE0E3"/>
              </a:buClr>
            </a:pPr>
            <a:r>
              <a:rPr lang="ja-JP" altLang="en-US" sz="1100" dirty="0">
                <a:solidFill>
                  <a:srgbClr val="000000"/>
                </a:solidFill>
                <a:latin typeface="ＭＳ Ｐゴシック" pitchFamily="50" charset="-128"/>
              </a:rPr>
              <a:t>②ﾏｯﾁﾝｸﾞｻｲﾄ、ﾓｰﾙへの出展</a:t>
            </a:r>
          </a:p>
          <a:p>
            <a:pPr algn="l">
              <a:spcBef>
                <a:spcPct val="20000"/>
              </a:spcBef>
              <a:buClr>
                <a:srgbClr val="BBE0E3"/>
              </a:buClr>
            </a:pPr>
            <a:r>
              <a:rPr lang="ja-JP" altLang="en-US" sz="1100" dirty="0">
                <a:solidFill>
                  <a:srgbClr val="000000"/>
                </a:solidFill>
                <a:latin typeface="ＭＳ Ｐゴシック" pitchFamily="50" charset="-128"/>
              </a:rPr>
              <a:t>⇒インターネット、</a:t>
            </a:r>
            <a:r>
              <a:rPr lang="en-US" altLang="ja-JP" sz="1100" dirty="0">
                <a:solidFill>
                  <a:srgbClr val="000000"/>
                </a:solidFill>
                <a:latin typeface="ＭＳ Ｐゴシック" pitchFamily="50" charset="-128"/>
              </a:rPr>
              <a:t>Web</a:t>
            </a:r>
            <a:r>
              <a:rPr lang="ja-JP" altLang="en-US" sz="1100" dirty="0">
                <a:solidFill>
                  <a:srgbClr val="000000"/>
                </a:solidFill>
                <a:latin typeface="ＭＳ Ｐゴシック" pitchFamily="50" charset="-128"/>
              </a:rPr>
              <a:t>サービスの徹底活用</a:t>
            </a:r>
          </a:p>
          <a:p>
            <a:pPr algn="l">
              <a:spcBef>
                <a:spcPct val="20000"/>
              </a:spcBef>
              <a:buClr>
                <a:srgbClr val="BBE0E3"/>
              </a:buClr>
            </a:pPr>
            <a:r>
              <a:rPr lang="ja-JP" altLang="en-US" sz="1100" dirty="0">
                <a:solidFill>
                  <a:srgbClr val="000000"/>
                </a:solidFill>
                <a:latin typeface="ＭＳ Ｐゴシック" pitchFamily="50" charset="-128"/>
              </a:rPr>
              <a:t>③ﾘﾋﾟｰﾄ率を高めて固定客づくり</a:t>
            </a:r>
          </a:p>
          <a:p>
            <a:pPr algn="l"/>
            <a:r>
              <a:rPr lang="ja-JP" altLang="en-US" sz="1100" dirty="0">
                <a:solidFill>
                  <a:srgbClr val="000000"/>
                </a:solidFill>
                <a:latin typeface="ＭＳ Ｐゴシック" pitchFamily="50" charset="-128"/>
              </a:rPr>
              <a:t>⇒「お客様カルテ」で顧客</a:t>
            </a:r>
            <a:r>
              <a:rPr lang="en-US" altLang="ja-JP" sz="1100" dirty="0">
                <a:solidFill>
                  <a:srgbClr val="000000"/>
                </a:solidFill>
                <a:latin typeface="ＭＳ Ｐゴシック" pitchFamily="50" charset="-128"/>
              </a:rPr>
              <a:t>DB</a:t>
            </a:r>
            <a:r>
              <a:rPr lang="ja-JP" altLang="en-US" sz="1100" dirty="0">
                <a:solidFill>
                  <a:srgbClr val="000000"/>
                </a:solidFill>
                <a:latin typeface="ＭＳ Ｐゴシック" pitchFamily="50" charset="-128"/>
              </a:rPr>
              <a:t>をつくり、有効なコミュニケーションをはかる</a:t>
            </a:r>
          </a:p>
          <a:p>
            <a:pPr algn="l"/>
            <a:r>
              <a:rPr lang="ja-JP" altLang="en-US" sz="1100" dirty="0">
                <a:solidFill>
                  <a:srgbClr val="000000"/>
                </a:solidFill>
                <a:latin typeface="ＭＳ Ｐゴシック" pitchFamily="50" charset="-128"/>
              </a:rPr>
              <a:t>④業務プロセスの標準化</a:t>
            </a:r>
          </a:p>
          <a:p>
            <a:pPr algn="l"/>
            <a:r>
              <a:rPr lang="ja-JP" altLang="en-US" sz="1100" dirty="0">
                <a:solidFill>
                  <a:srgbClr val="000000"/>
                </a:solidFill>
                <a:latin typeface="ＭＳ Ｐゴシック" pitchFamily="50" charset="-128"/>
              </a:rPr>
              <a:t>⇒スケジューリング管理、原価管理、図面管理をパッケージや</a:t>
            </a:r>
            <a:r>
              <a:rPr lang="en-US" altLang="ja-JP" sz="1100" dirty="0">
                <a:solidFill>
                  <a:srgbClr val="000000"/>
                </a:solidFill>
                <a:latin typeface="ＭＳ Ｐゴシック" pitchFamily="50" charset="-128"/>
              </a:rPr>
              <a:t>ASP</a:t>
            </a:r>
            <a:r>
              <a:rPr lang="ja-JP" altLang="en-US" sz="1100" dirty="0">
                <a:solidFill>
                  <a:srgbClr val="000000"/>
                </a:solidFill>
                <a:latin typeface="ＭＳ Ｐゴシック" pitchFamily="50" charset="-128"/>
              </a:rPr>
              <a:t>で実現する</a:t>
            </a:r>
          </a:p>
          <a:p>
            <a:pPr algn="l">
              <a:spcBef>
                <a:spcPct val="20000"/>
              </a:spcBef>
              <a:buClr>
                <a:srgbClr val="BBE0E3"/>
              </a:buClr>
            </a:pPr>
            <a:r>
              <a:rPr lang="ja-JP" altLang="en-US" sz="1100" dirty="0">
                <a:solidFill>
                  <a:srgbClr val="000000"/>
                </a:solidFill>
                <a:latin typeface="ＭＳ Ｐゴシック" pitchFamily="50" charset="-128"/>
              </a:rPr>
              <a:t>⇒ＣＡＤを活用し生産性を向上する</a:t>
            </a:r>
          </a:p>
        </p:txBody>
      </p:sp>
      <p:sp>
        <p:nvSpPr>
          <p:cNvPr id="166916" name="AutoShape 4"/>
          <p:cNvSpPr>
            <a:spLocks noChangeArrowheads="1"/>
          </p:cNvSpPr>
          <p:nvPr/>
        </p:nvSpPr>
        <p:spPr bwMode="auto">
          <a:xfrm>
            <a:off x="5656180" y="3720306"/>
            <a:ext cx="203200" cy="503238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ja-JP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6917" name="Rectangle 5"/>
          <p:cNvSpPr>
            <a:spLocks noChangeArrowheads="1"/>
          </p:cNvSpPr>
          <p:nvPr/>
        </p:nvSpPr>
        <p:spPr bwMode="auto">
          <a:xfrm>
            <a:off x="3063793" y="1126331"/>
            <a:ext cx="2663825" cy="138502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ja-JP" altLang="ja-JP" sz="1100" dirty="0">
                <a:solidFill>
                  <a:srgbClr val="000000"/>
                </a:solidFill>
                <a:latin typeface="ＭＳ Ｐゴシック" pitchFamily="50" charset="-128"/>
              </a:rPr>
              <a:t>①インターネットを徹底活用して、新規のお客様を開拓する。</a:t>
            </a:r>
            <a:endParaRPr lang="en-US" altLang="ja-JP" sz="11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algn="l"/>
            <a:r>
              <a:rPr lang="ja-JP" altLang="ja-JP" sz="1100" dirty="0">
                <a:solidFill>
                  <a:srgbClr val="000000"/>
                </a:solidFill>
                <a:latin typeface="ＭＳ Ｐゴシック" pitchFamily="50" charset="-128"/>
              </a:rPr>
              <a:t>②お客様にリピータ、ファンになっていただくために、お客様に応じたコミュニケーションをはか</a:t>
            </a:r>
            <a:r>
              <a:rPr lang="ja-JP" altLang="en-US" sz="1100" dirty="0">
                <a:solidFill>
                  <a:srgbClr val="000000"/>
                </a:solidFill>
                <a:latin typeface="ＭＳ Ｐゴシック" pitchFamily="50" charset="-128"/>
              </a:rPr>
              <a:t>る</a:t>
            </a:r>
            <a:r>
              <a:rPr lang="ja-JP" altLang="ja-JP" sz="1100" dirty="0">
                <a:solidFill>
                  <a:srgbClr val="000000"/>
                </a:solidFill>
                <a:latin typeface="ＭＳ Ｐゴシック" pitchFamily="50" charset="-128"/>
              </a:rPr>
              <a:t>。</a:t>
            </a:r>
            <a:endParaRPr lang="en-US" altLang="ja-JP" sz="11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algn="l"/>
            <a:r>
              <a:rPr lang="ja-JP" altLang="ja-JP" sz="1100" dirty="0">
                <a:solidFill>
                  <a:srgbClr val="000000"/>
                </a:solidFill>
                <a:latin typeface="ＭＳ Ｐゴシック" pitchFamily="50" charset="-128"/>
              </a:rPr>
              <a:t>③これまで場あたり的な仕事のやり方だったのを、ＩＴを活用して</a:t>
            </a:r>
            <a:r>
              <a:rPr lang="ja-JP" altLang="en-US" sz="1100" dirty="0">
                <a:solidFill>
                  <a:srgbClr val="000000"/>
                </a:solidFill>
                <a:latin typeface="ＭＳ Ｐゴシック" pitchFamily="50" charset="-128"/>
              </a:rPr>
              <a:t>の</a:t>
            </a:r>
            <a:r>
              <a:rPr lang="ja-JP" altLang="ja-JP" sz="1100" dirty="0">
                <a:solidFill>
                  <a:srgbClr val="000000"/>
                </a:solidFill>
                <a:latin typeface="ＭＳ Ｐゴシック" pitchFamily="50" charset="-128"/>
              </a:rPr>
              <a:t>管理</a:t>
            </a:r>
            <a:r>
              <a:rPr lang="ja-JP" altLang="en-US" sz="1100" dirty="0">
                <a:solidFill>
                  <a:srgbClr val="000000"/>
                </a:solidFill>
                <a:latin typeface="ＭＳ Ｐゴシック" pitchFamily="50" charset="-128"/>
              </a:rPr>
              <a:t>に移行していく</a:t>
            </a:r>
            <a:r>
              <a:rPr lang="ja-JP" altLang="ja-JP" sz="1100" dirty="0">
                <a:solidFill>
                  <a:srgbClr val="000000"/>
                </a:solidFill>
                <a:latin typeface="ＭＳ Ｐゴシック" pitchFamily="50" charset="-128"/>
              </a:rPr>
              <a:t>。</a:t>
            </a:r>
          </a:p>
        </p:txBody>
      </p:sp>
      <p:sp>
        <p:nvSpPr>
          <p:cNvPr id="166918" name="Rectangle 6"/>
          <p:cNvSpPr>
            <a:spLocks noChangeArrowheads="1"/>
          </p:cNvSpPr>
          <p:nvPr/>
        </p:nvSpPr>
        <p:spPr bwMode="auto">
          <a:xfrm>
            <a:off x="190418" y="1270793"/>
            <a:ext cx="2736850" cy="17266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177800" indent="-177800" algn="l">
              <a:spcBef>
                <a:spcPct val="20000"/>
              </a:spcBef>
              <a:buClr>
                <a:srgbClr val="BBE0E3"/>
              </a:buClr>
            </a:pPr>
            <a:endParaRPr lang="en-US" altLang="ja-JP" sz="1100">
              <a:solidFill>
                <a:srgbClr val="000000"/>
              </a:solidFill>
              <a:latin typeface="ＭＳ Ｐゴシック" pitchFamily="50" charset="-128"/>
            </a:endParaRPr>
          </a:p>
          <a:p>
            <a:pPr marL="177800" indent="-177800" algn="l">
              <a:spcBef>
                <a:spcPct val="20000"/>
              </a:spcBef>
              <a:buClr>
                <a:srgbClr val="BBE0E3"/>
              </a:buClr>
            </a:pPr>
            <a:r>
              <a:rPr lang="en-US" altLang="ja-JP" sz="1100">
                <a:solidFill>
                  <a:srgbClr val="000000"/>
                </a:solidFill>
                <a:latin typeface="ＭＳ Ｐゴシック" pitchFamily="50" charset="-128"/>
              </a:rPr>
              <a:t>①</a:t>
            </a:r>
            <a:r>
              <a:rPr lang="ja-JP" altLang="en-US" sz="1100">
                <a:solidFill>
                  <a:srgbClr val="000000"/>
                </a:solidFill>
                <a:latin typeface="ＭＳ Ｐゴシック" pitchFamily="50" charset="-128"/>
              </a:rPr>
              <a:t>自社</a:t>
            </a:r>
            <a:r>
              <a:rPr lang="en-US" altLang="ja-JP" sz="1100">
                <a:solidFill>
                  <a:srgbClr val="000000"/>
                </a:solidFill>
                <a:latin typeface="ＭＳ Ｐゴシック" pitchFamily="50" charset="-128"/>
              </a:rPr>
              <a:t>HP</a:t>
            </a:r>
            <a:r>
              <a:rPr lang="ja-JP" altLang="en-US" sz="1100">
                <a:solidFill>
                  <a:srgbClr val="000000"/>
                </a:solidFill>
                <a:latin typeface="ＭＳ Ｐゴシック" pitchFamily="50" charset="-128"/>
              </a:rPr>
              <a:t>ネット販売</a:t>
            </a:r>
          </a:p>
          <a:p>
            <a:pPr marL="177800" indent="-177800" algn="l">
              <a:spcBef>
                <a:spcPct val="20000"/>
              </a:spcBef>
              <a:buClr>
                <a:srgbClr val="BBE0E3"/>
              </a:buClr>
            </a:pPr>
            <a:r>
              <a:rPr lang="ja-JP" altLang="en-US" sz="1100">
                <a:solidFill>
                  <a:srgbClr val="000000"/>
                </a:solidFill>
                <a:latin typeface="ＭＳ Ｐゴシック" pitchFamily="50" charset="-128"/>
              </a:rPr>
              <a:t>②ﾏｯﾁﾝｸﾞｻｲﾄ、ﾓｰﾙへの出展</a:t>
            </a:r>
          </a:p>
          <a:p>
            <a:pPr marL="177800" indent="-177800" algn="l">
              <a:spcBef>
                <a:spcPct val="20000"/>
              </a:spcBef>
              <a:buClr>
                <a:srgbClr val="BBE0E3"/>
              </a:buClr>
            </a:pPr>
            <a:r>
              <a:rPr lang="ja-JP" altLang="en-US" sz="1100">
                <a:solidFill>
                  <a:srgbClr val="000000"/>
                </a:solidFill>
                <a:latin typeface="ＭＳ Ｐゴシック" pitchFamily="50" charset="-128"/>
              </a:rPr>
              <a:t>③ﾘﾋﾟｰﾄ率を高めて固定客づくり</a:t>
            </a:r>
          </a:p>
          <a:p>
            <a:pPr marL="177800" indent="-177800" algn="l"/>
            <a:r>
              <a:rPr lang="ja-JP" altLang="en-US" sz="1100">
                <a:solidFill>
                  <a:srgbClr val="000000"/>
                </a:solidFill>
                <a:latin typeface="ＭＳ Ｐゴシック" pitchFamily="50" charset="-128"/>
              </a:rPr>
              <a:t>④業務プロセスの標準化</a:t>
            </a:r>
          </a:p>
          <a:p>
            <a:pPr marL="177800" indent="-177800" algn="l">
              <a:spcBef>
                <a:spcPct val="20000"/>
              </a:spcBef>
              <a:buClr>
                <a:srgbClr val="BBE0E3"/>
              </a:buClr>
            </a:pPr>
            <a:r>
              <a:rPr lang="ja-JP" altLang="en-US" sz="1100">
                <a:solidFill>
                  <a:srgbClr val="000000"/>
                </a:solidFill>
                <a:latin typeface="ＭＳ Ｐゴシック" pitchFamily="50" charset="-128"/>
              </a:rPr>
              <a:t>⑤ﾎﾞﾘｭｰﾑ商材を企画商品に</a:t>
            </a:r>
          </a:p>
          <a:p>
            <a:pPr marL="177800" indent="-177800" algn="l">
              <a:spcBef>
                <a:spcPct val="20000"/>
              </a:spcBef>
              <a:buClr>
                <a:srgbClr val="BBE0E3"/>
              </a:buClr>
            </a:pPr>
            <a:endParaRPr lang="ja-JP" altLang="en-US" sz="1100">
              <a:solidFill>
                <a:srgbClr val="000000"/>
              </a:solidFill>
              <a:latin typeface="ＭＳ Ｐゴシック" pitchFamily="50" charset="-128"/>
            </a:endParaRPr>
          </a:p>
          <a:p>
            <a:pPr marL="177800" indent="-177800" algn="l">
              <a:spcBef>
                <a:spcPct val="20000"/>
              </a:spcBef>
              <a:buClr>
                <a:srgbClr val="BBE0E3"/>
              </a:buClr>
            </a:pPr>
            <a:endParaRPr lang="ja-JP" altLang="en-US" sz="1100" b="1">
              <a:solidFill>
                <a:srgbClr val="000000"/>
              </a:solidFill>
              <a:latin typeface="ＭＳ Ｐゴシック" pitchFamily="50" charset="-128"/>
            </a:endParaRPr>
          </a:p>
          <a:p>
            <a:pPr marL="177800" indent="-177800" algn="l"/>
            <a:endParaRPr lang="ja-JP" altLang="ja-JP" sz="1100">
              <a:solidFill>
                <a:srgbClr val="000000"/>
              </a:solidFill>
              <a:latin typeface="뀔b᠍、+"/>
            </a:endParaRPr>
          </a:p>
        </p:txBody>
      </p:sp>
      <p:sp>
        <p:nvSpPr>
          <p:cNvPr id="166919" name="Rectangle 7"/>
          <p:cNvSpPr>
            <a:spLocks noChangeArrowheads="1"/>
          </p:cNvSpPr>
          <p:nvPr/>
        </p:nvSpPr>
        <p:spPr bwMode="auto">
          <a:xfrm>
            <a:off x="180893" y="3083155"/>
            <a:ext cx="2736850" cy="431800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ja-JP" altLang="en-US" sz="1400" dirty="0">
                <a:solidFill>
                  <a:srgbClr val="000000"/>
                </a:solidFill>
                <a:latin typeface="Arial" pitchFamily="34" charset="0"/>
              </a:rPr>
              <a:t>当社のＩＴ化の現状</a:t>
            </a:r>
          </a:p>
        </p:txBody>
      </p:sp>
      <p:sp>
        <p:nvSpPr>
          <p:cNvPr id="166920" name="Rectangle 8"/>
          <p:cNvSpPr>
            <a:spLocks noChangeArrowheads="1"/>
          </p:cNvSpPr>
          <p:nvPr/>
        </p:nvSpPr>
        <p:spPr bwMode="auto">
          <a:xfrm>
            <a:off x="182480" y="694531"/>
            <a:ext cx="2736850" cy="576263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ja-JP" altLang="en-US" sz="1400">
                <a:solidFill>
                  <a:srgbClr val="000000"/>
                </a:solidFill>
                <a:latin typeface="Arial" pitchFamily="34" charset="0"/>
              </a:rPr>
              <a:t>当社の事業方針・目標</a:t>
            </a:r>
            <a:endParaRPr lang="en-US" altLang="ja-JP" sz="1400">
              <a:solidFill>
                <a:srgbClr val="000000"/>
              </a:solidFill>
              <a:latin typeface="Arial" pitchFamily="34" charset="0"/>
            </a:endParaRPr>
          </a:p>
          <a:p>
            <a:r>
              <a:rPr lang="ja-JP" altLang="en-US" sz="1400">
                <a:solidFill>
                  <a:srgbClr val="000000"/>
                </a:solidFill>
                <a:latin typeface="Arial" pitchFamily="34" charset="0"/>
              </a:rPr>
              <a:t>成功へのポイント</a:t>
            </a:r>
          </a:p>
        </p:txBody>
      </p:sp>
      <p:sp>
        <p:nvSpPr>
          <p:cNvPr id="166921" name="Rectangle 10"/>
          <p:cNvSpPr>
            <a:spLocks noChangeArrowheads="1"/>
          </p:cNvSpPr>
          <p:nvPr/>
        </p:nvSpPr>
        <p:spPr bwMode="auto">
          <a:xfrm>
            <a:off x="5872080" y="1126331"/>
            <a:ext cx="3051175" cy="547136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ja-JP" altLang="en-US" sz="1100" dirty="0">
                <a:solidFill>
                  <a:srgbClr val="0000CC"/>
                </a:solidFill>
                <a:latin typeface="Times New Roman" pitchFamily="18" charset="0"/>
              </a:rPr>
              <a:t>＜</a:t>
            </a:r>
            <a:r>
              <a:rPr lang="en-US" altLang="ja-JP" sz="1100" dirty="0">
                <a:solidFill>
                  <a:srgbClr val="0000CC"/>
                </a:solidFill>
                <a:latin typeface="Times New Roman" pitchFamily="18" charset="0"/>
              </a:rPr>
              <a:t>1</a:t>
            </a:r>
            <a:r>
              <a:rPr lang="ja-JP" altLang="en-US" sz="1100" dirty="0">
                <a:solidFill>
                  <a:srgbClr val="0000CC"/>
                </a:solidFill>
                <a:latin typeface="Times New Roman" pitchFamily="18" charset="0"/>
              </a:rPr>
              <a:t>年目＞ </a:t>
            </a:r>
            <a:r>
              <a:rPr lang="en-US" altLang="ja-JP" sz="1100" dirty="0">
                <a:solidFill>
                  <a:srgbClr val="0000CC"/>
                </a:solidFill>
                <a:latin typeface="Times New Roman" pitchFamily="18" charset="0"/>
              </a:rPr>
              <a:t>-----------------------------------------------</a:t>
            </a:r>
          </a:p>
          <a:p>
            <a:pPr algn="l"/>
            <a:endParaRPr lang="en-US" altLang="ja-JP" sz="11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algn="l"/>
            <a:r>
              <a:rPr lang="ja-JP" altLang="en-US" sz="1100" dirty="0">
                <a:solidFill>
                  <a:srgbClr val="000000"/>
                </a:solidFill>
                <a:latin typeface="ＭＳ Ｐゴシック" pitchFamily="50" charset="-128"/>
              </a:rPr>
              <a:t>・</a:t>
            </a:r>
            <a:r>
              <a:rPr lang="en-US" altLang="ja-JP" sz="1100" dirty="0">
                <a:solidFill>
                  <a:srgbClr val="000000"/>
                </a:solidFill>
                <a:latin typeface="ＭＳ Ｐゴシック" pitchFamily="50" charset="-128"/>
              </a:rPr>
              <a:t>IT</a:t>
            </a:r>
            <a:r>
              <a:rPr lang="ja-JP" altLang="en-US" sz="1100" dirty="0">
                <a:solidFill>
                  <a:srgbClr val="000000"/>
                </a:solidFill>
                <a:latin typeface="ＭＳ Ｐゴシック" pitchFamily="50" charset="-128"/>
              </a:rPr>
              <a:t>戦略策定</a:t>
            </a:r>
          </a:p>
          <a:p>
            <a:pPr algn="l"/>
            <a:r>
              <a:rPr kumimoji="0" lang="ja-JP" altLang="en-US" sz="1100" dirty="0">
                <a:solidFill>
                  <a:srgbClr val="000000"/>
                </a:solidFill>
                <a:latin typeface="ＭＳ Ｐゴシック" pitchFamily="50" charset="-128"/>
              </a:rPr>
              <a:t>・自社</a:t>
            </a:r>
            <a:r>
              <a:rPr kumimoji="0" lang="en-US" altLang="ja-JP" sz="1100" dirty="0">
                <a:solidFill>
                  <a:srgbClr val="000000"/>
                </a:solidFill>
                <a:latin typeface="ＭＳ Ｐゴシック" pitchFamily="50" charset="-128"/>
              </a:rPr>
              <a:t>HP</a:t>
            </a:r>
            <a:r>
              <a:rPr kumimoji="0" lang="ja-JP" altLang="en-US" sz="1100" dirty="0">
                <a:solidFill>
                  <a:srgbClr val="000000"/>
                </a:solidFill>
                <a:latin typeface="ＭＳ Ｐゴシック" pitchFamily="50" charset="-128"/>
              </a:rPr>
              <a:t>製作、オープン（順次バージョンアップ）</a:t>
            </a:r>
          </a:p>
          <a:p>
            <a:pPr algn="l">
              <a:spcBef>
                <a:spcPct val="20000"/>
              </a:spcBef>
            </a:pPr>
            <a:r>
              <a:rPr kumimoji="0" lang="ja-JP" altLang="en-US" sz="1100" dirty="0">
                <a:solidFill>
                  <a:srgbClr val="000000"/>
                </a:solidFill>
                <a:latin typeface="ＭＳ Ｐゴシック" pitchFamily="50" charset="-128"/>
              </a:rPr>
              <a:t>・マッチングサイトやモールへの出展</a:t>
            </a:r>
          </a:p>
          <a:p>
            <a:pPr algn="l">
              <a:spcBef>
                <a:spcPct val="20000"/>
              </a:spcBef>
            </a:pPr>
            <a:r>
              <a:rPr kumimoji="0" lang="ja-JP" altLang="en-US" sz="1100" dirty="0">
                <a:solidFill>
                  <a:srgbClr val="000000"/>
                </a:solidFill>
                <a:latin typeface="ＭＳ Ｐゴシック" pitchFamily="50" charset="-128"/>
              </a:rPr>
              <a:t>・</a:t>
            </a:r>
            <a:r>
              <a:rPr kumimoji="0" lang="en-US" altLang="ja-JP" sz="1100" dirty="0">
                <a:solidFill>
                  <a:srgbClr val="000000"/>
                </a:solidFill>
                <a:latin typeface="ＭＳ Ｐゴシック" pitchFamily="50" charset="-128"/>
              </a:rPr>
              <a:t>Web</a:t>
            </a:r>
            <a:r>
              <a:rPr kumimoji="0" lang="ja-JP" altLang="en-US" sz="1100" dirty="0">
                <a:solidFill>
                  <a:srgbClr val="000000"/>
                </a:solidFill>
                <a:latin typeface="ＭＳ Ｐゴシック" pitchFamily="50" charset="-128"/>
              </a:rPr>
              <a:t>マーケティングの実施、検証</a:t>
            </a:r>
          </a:p>
          <a:p>
            <a:pPr algn="l">
              <a:spcBef>
                <a:spcPct val="20000"/>
              </a:spcBef>
            </a:pPr>
            <a:r>
              <a:rPr kumimoji="0" lang="ja-JP" altLang="en-US" sz="1100" dirty="0">
                <a:solidFill>
                  <a:srgbClr val="000000"/>
                </a:solidFill>
                <a:latin typeface="ＭＳ Ｐゴシック" pitchFamily="50" charset="-128"/>
              </a:rPr>
              <a:t>・受注～製作～発送～回収＆ﾌｫﾛｰの業務ﾌﾟﾛｾｽの手順化</a:t>
            </a:r>
          </a:p>
          <a:p>
            <a:pPr algn="l">
              <a:spcBef>
                <a:spcPct val="20000"/>
              </a:spcBef>
            </a:pPr>
            <a:r>
              <a:rPr kumimoji="0" lang="ja-JP" altLang="en-US" sz="1100" dirty="0">
                <a:solidFill>
                  <a:srgbClr val="000000"/>
                </a:solidFill>
                <a:latin typeface="ＭＳ Ｐゴシック" pitchFamily="50" charset="-128"/>
              </a:rPr>
              <a:t>・「お客様カルテ」作成</a:t>
            </a:r>
          </a:p>
          <a:p>
            <a:pPr algn="l">
              <a:spcBef>
                <a:spcPct val="20000"/>
              </a:spcBef>
            </a:pPr>
            <a:r>
              <a:rPr lang="ja-JP" altLang="en-US" sz="1100" dirty="0">
                <a:solidFill>
                  <a:srgbClr val="000000"/>
                </a:solidFill>
                <a:latin typeface="Times New Roman" pitchFamily="18" charset="0"/>
              </a:rPr>
              <a:t>・ネット販売に必要なＩＴインフラの整備</a:t>
            </a:r>
          </a:p>
          <a:p>
            <a:pPr algn="l"/>
            <a:endParaRPr lang="ja-JP" altLang="en-US" sz="1100" dirty="0">
              <a:solidFill>
                <a:srgbClr val="000000"/>
              </a:solidFill>
              <a:latin typeface="Times New Roman" pitchFamily="18" charset="0"/>
            </a:endParaRPr>
          </a:p>
          <a:p>
            <a:pPr algn="l"/>
            <a:r>
              <a:rPr lang="ja-JP" altLang="en-US" sz="1100" dirty="0">
                <a:solidFill>
                  <a:srgbClr val="0000CC"/>
                </a:solidFill>
                <a:latin typeface="Times New Roman" pitchFamily="18" charset="0"/>
              </a:rPr>
              <a:t>＜２年目＞</a:t>
            </a:r>
            <a:r>
              <a:rPr lang="en-US" altLang="ja-JP" sz="1100" dirty="0">
                <a:solidFill>
                  <a:srgbClr val="0000CC"/>
                </a:solidFill>
                <a:latin typeface="Times New Roman" pitchFamily="18" charset="0"/>
              </a:rPr>
              <a:t>------------------------------------------------</a:t>
            </a:r>
          </a:p>
          <a:p>
            <a:pPr algn="l"/>
            <a:endParaRPr lang="en-US" altLang="ja-JP" sz="1100" dirty="0">
              <a:solidFill>
                <a:srgbClr val="000000"/>
              </a:solidFill>
              <a:latin typeface="Times New Roman" pitchFamily="18" charset="0"/>
            </a:endParaRPr>
          </a:p>
          <a:p>
            <a:pPr algn="l"/>
            <a:r>
              <a:rPr lang="ja-JP" altLang="en-US" sz="1100" dirty="0">
                <a:solidFill>
                  <a:srgbClr val="000000"/>
                </a:solidFill>
                <a:latin typeface="Times New Roman" pitchFamily="18" charset="0"/>
              </a:rPr>
              <a:t>・ネット口コミの徹底活用</a:t>
            </a:r>
          </a:p>
          <a:p>
            <a:pPr algn="l">
              <a:spcBef>
                <a:spcPct val="20000"/>
              </a:spcBef>
            </a:pPr>
            <a:r>
              <a:rPr kumimoji="0" lang="ja-JP" altLang="en-US" sz="1100" dirty="0">
                <a:solidFill>
                  <a:srgbClr val="000000"/>
                </a:solidFill>
                <a:latin typeface="ＭＳ Ｐゴシック" pitchFamily="50" charset="-128"/>
              </a:rPr>
              <a:t>・「お客様カルテ」を</a:t>
            </a:r>
            <a:r>
              <a:rPr kumimoji="0" lang="en-US" altLang="ja-JP" sz="1100" dirty="0">
                <a:solidFill>
                  <a:srgbClr val="000000"/>
                </a:solidFill>
                <a:latin typeface="ＭＳ Ｐゴシック" pitchFamily="50" charset="-128"/>
              </a:rPr>
              <a:t>｢</a:t>
            </a:r>
            <a:r>
              <a:rPr kumimoji="0" lang="ja-JP" altLang="en-US" sz="1100" dirty="0">
                <a:solidFill>
                  <a:srgbClr val="000000"/>
                </a:solidFill>
                <a:latin typeface="ＭＳ Ｐゴシック" pitchFamily="50" charset="-128"/>
              </a:rPr>
              <a:t>活用して、お客様とのコミュニケーションをはかる</a:t>
            </a:r>
          </a:p>
          <a:p>
            <a:pPr algn="l"/>
            <a:r>
              <a:rPr lang="ja-JP" altLang="en-US" sz="1100" dirty="0">
                <a:solidFill>
                  <a:srgbClr val="000000"/>
                </a:solidFill>
                <a:latin typeface="Times New Roman" pitchFamily="18" charset="0"/>
              </a:rPr>
              <a:t>・</a:t>
            </a:r>
            <a:r>
              <a:rPr lang="ja-JP" altLang="ja-JP" sz="1100" dirty="0">
                <a:solidFill>
                  <a:srgbClr val="000000"/>
                </a:solidFill>
                <a:latin typeface="ＭＳ Ｐゴシック" pitchFamily="50" charset="-128"/>
              </a:rPr>
              <a:t>スケジュール管理、原価管理、図面管理のパッケージ、またはASPの選定、導入、試行（*officeテンプレート活用も視野に）</a:t>
            </a:r>
            <a:endParaRPr lang="ja-JP" altLang="en-US" sz="11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algn="l"/>
            <a:r>
              <a:rPr lang="ja-JP" altLang="ja-JP" sz="1100" dirty="0">
                <a:solidFill>
                  <a:srgbClr val="000000"/>
                </a:solidFill>
                <a:latin typeface="ＭＳ Ｐゴシック" pitchFamily="50" charset="-128"/>
              </a:rPr>
              <a:t>・IT活用教育実施</a:t>
            </a:r>
          </a:p>
          <a:p>
            <a:pPr algn="l"/>
            <a:endParaRPr lang="ja-JP" altLang="en-US" sz="1100" dirty="0">
              <a:solidFill>
                <a:srgbClr val="0000CC"/>
              </a:solidFill>
              <a:latin typeface="Times New Roman" pitchFamily="18" charset="0"/>
            </a:endParaRPr>
          </a:p>
          <a:p>
            <a:pPr algn="l">
              <a:spcBef>
                <a:spcPct val="20000"/>
              </a:spcBef>
              <a:buClr>
                <a:srgbClr val="BBE0E3"/>
              </a:buClr>
            </a:pPr>
            <a:r>
              <a:rPr lang="ja-JP" altLang="en-US" sz="1100" dirty="0">
                <a:solidFill>
                  <a:srgbClr val="0000CC"/>
                </a:solidFill>
                <a:latin typeface="Times New Roman" pitchFamily="18" charset="0"/>
              </a:rPr>
              <a:t>＜３年目＞</a:t>
            </a:r>
            <a:r>
              <a:rPr lang="en-US" altLang="ja-JP" sz="1100" dirty="0">
                <a:solidFill>
                  <a:srgbClr val="0000CC"/>
                </a:solidFill>
                <a:latin typeface="Times New Roman" pitchFamily="18" charset="0"/>
              </a:rPr>
              <a:t>------------------------------------------------</a:t>
            </a:r>
          </a:p>
          <a:p>
            <a:pPr algn="l"/>
            <a:endParaRPr lang="en-US" altLang="ja-JP" sz="1100" dirty="0">
              <a:solidFill>
                <a:srgbClr val="0000CC"/>
              </a:solidFill>
              <a:latin typeface="Times New Roman" pitchFamily="18" charset="0"/>
            </a:endParaRPr>
          </a:p>
          <a:p>
            <a:pPr algn="l"/>
            <a:r>
              <a:rPr lang="ja-JP" altLang="en-US" sz="1100" dirty="0">
                <a:solidFill>
                  <a:srgbClr val="000000"/>
                </a:solidFill>
                <a:latin typeface="Times New Roman" pitchFamily="18" charset="0"/>
              </a:rPr>
              <a:t>・</a:t>
            </a:r>
            <a:r>
              <a:rPr lang="ja-JP" altLang="ja-JP" sz="1100" dirty="0">
                <a:solidFill>
                  <a:srgbClr val="000000"/>
                </a:solidFill>
                <a:latin typeface="ＭＳ Ｐゴシック" pitchFamily="50" charset="-128"/>
              </a:rPr>
              <a:t>スケジュール管理、原価管理、図面管理のパッケージまたはASPの本番稼動</a:t>
            </a:r>
            <a:endParaRPr lang="ja-JP" altLang="en-US" sz="11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algn="l"/>
            <a:r>
              <a:rPr lang="ja-JP" altLang="en-US" sz="1100" dirty="0">
                <a:solidFill>
                  <a:srgbClr val="000000"/>
                </a:solidFill>
                <a:latin typeface="ＭＳ Ｐゴシック" pitchFamily="50" charset="-128"/>
              </a:rPr>
              <a:t>・ＣＡＤの選定、導入、試行</a:t>
            </a:r>
          </a:p>
          <a:p>
            <a:pPr algn="l"/>
            <a:endParaRPr lang="ja-JP" altLang="en-US" sz="1100" dirty="0">
              <a:solidFill>
                <a:srgbClr val="000000"/>
              </a:solidFill>
              <a:latin typeface="Times New Roman" pitchFamily="18" charset="0"/>
            </a:endParaRPr>
          </a:p>
          <a:p>
            <a:pPr algn="l"/>
            <a:endParaRPr lang="ja-JP" altLang="en-US" sz="1100" dirty="0">
              <a:solidFill>
                <a:srgbClr val="0000CC"/>
              </a:solidFill>
              <a:latin typeface="Times New Roman" pitchFamily="18" charset="0"/>
            </a:endParaRPr>
          </a:p>
          <a:p>
            <a:pPr algn="l"/>
            <a:endParaRPr lang="en-US" altLang="ja-JP" sz="1100" dirty="0">
              <a:solidFill>
                <a:srgbClr val="000000"/>
              </a:solidFill>
              <a:latin typeface="ＭＳ Ｐゴシック" pitchFamily="50" charset="-128"/>
            </a:endParaRPr>
          </a:p>
        </p:txBody>
      </p:sp>
      <p:sp>
        <p:nvSpPr>
          <p:cNvPr id="166922" name="Rectangle 11"/>
          <p:cNvSpPr>
            <a:spLocks noChangeArrowheads="1"/>
          </p:cNvSpPr>
          <p:nvPr/>
        </p:nvSpPr>
        <p:spPr bwMode="auto">
          <a:xfrm>
            <a:off x="3063793" y="694531"/>
            <a:ext cx="2663825" cy="431800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ja-JP" altLang="en-US" sz="1400">
                <a:solidFill>
                  <a:srgbClr val="000000"/>
                </a:solidFill>
                <a:latin typeface="Arial" pitchFamily="34" charset="0"/>
              </a:rPr>
              <a:t>事業課題と解決のポイント</a:t>
            </a:r>
          </a:p>
        </p:txBody>
      </p:sp>
      <p:sp>
        <p:nvSpPr>
          <p:cNvPr id="166923" name="Rectangle 12"/>
          <p:cNvSpPr>
            <a:spLocks noChangeArrowheads="1"/>
          </p:cNvSpPr>
          <p:nvPr/>
        </p:nvSpPr>
        <p:spPr bwMode="auto">
          <a:xfrm>
            <a:off x="3089193" y="2781522"/>
            <a:ext cx="2663825" cy="431800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ja-JP" altLang="en-US" sz="1400">
                <a:solidFill>
                  <a:srgbClr val="000000"/>
                </a:solidFill>
                <a:latin typeface="Arial" pitchFamily="34" charset="0"/>
              </a:rPr>
              <a:t>ＩＴ経営戦略テーマ</a:t>
            </a:r>
          </a:p>
        </p:txBody>
      </p:sp>
      <p:sp>
        <p:nvSpPr>
          <p:cNvPr id="166924" name="Rectangle 13"/>
          <p:cNvSpPr>
            <a:spLocks noChangeArrowheads="1"/>
          </p:cNvSpPr>
          <p:nvPr/>
        </p:nvSpPr>
        <p:spPr bwMode="auto">
          <a:xfrm>
            <a:off x="5872080" y="694531"/>
            <a:ext cx="3073400" cy="431800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ja-JP" altLang="en-US" sz="1400">
                <a:solidFill>
                  <a:srgbClr val="000000"/>
                </a:solidFill>
                <a:latin typeface="Arial" pitchFamily="34" charset="0"/>
              </a:rPr>
              <a:t>ＩＴ経営アクションプラン</a:t>
            </a:r>
          </a:p>
        </p:txBody>
      </p:sp>
      <p:sp>
        <p:nvSpPr>
          <p:cNvPr id="166925" name="AutoShape 14"/>
          <p:cNvSpPr>
            <a:spLocks noChangeArrowheads="1"/>
          </p:cNvSpPr>
          <p:nvPr/>
        </p:nvSpPr>
        <p:spPr bwMode="auto">
          <a:xfrm>
            <a:off x="4168692" y="2511355"/>
            <a:ext cx="504825" cy="2159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ja-JP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6926" name="AutoShape 15"/>
          <p:cNvSpPr>
            <a:spLocks noChangeArrowheads="1"/>
          </p:cNvSpPr>
          <p:nvPr/>
        </p:nvSpPr>
        <p:spPr bwMode="auto">
          <a:xfrm>
            <a:off x="2882818" y="3933871"/>
            <a:ext cx="215900" cy="503237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ja-JP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6927" name="Rectangle 16"/>
          <p:cNvSpPr>
            <a:spLocks noChangeArrowheads="1"/>
          </p:cNvSpPr>
          <p:nvPr/>
        </p:nvSpPr>
        <p:spPr bwMode="auto">
          <a:xfrm>
            <a:off x="182480" y="3514955"/>
            <a:ext cx="2736850" cy="142856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88900" indent="-88900" algn="l"/>
            <a:r>
              <a:rPr lang="ja-JP" altLang="ja-JP" sz="1100">
                <a:solidFill>
                  <a:srgbClr val="000000"/>
                </a:solidFill>
                <a:latin typeface="Times New Roman" pitchFamily="18" charset="0"/>
              </a:rPr>
              <a:t>・ＰＣ2台（事務スペース、作業スペース）</a:t>
            </a:r>
            <a:endParaRPr lang="ja-JP" altLang="en-US" sz="1100">
              <a:solidFill>
                <a:srgbClr val="000000"/>
              </a:solidFill>
              <a:latin typeface="Times New Roman" pitchFamily="18" charset="0"/>
            </a:endParaRPr>
          </a:p>
          <a:p>
            <a:pPr marL="88900" indent="-88900" algn="l"/>
            <a:r>
              <a:rPr lang="ja-JP" altLang="ja-JP" sz="1100">
                <a:solidFill>
                  <a:srgbClr val="000000"/>
                </a:solidFill>
                <a:latin typeface="Times New Roman" pitchFamily="18" charset="0"/>
              </a:rPr>
              <a:t>・線LANでインターネットにつながっている</a:t>
            </a:r>
            <a:endParaRPr lang="ja-JP" altLang="en-US" sz="1100">
              <a:solidFill>
                <a:srgbClr val="000000"/>
              </a:solidFill>
              <a:latin typeface="Times New Roman" pitchFamily="18" charset="0"/>
            </a:endParaRPr>
          </a:p>
          <a:p>
            <a:pPr marL="88900" indent="-88900" algn="l"/>
            <a:r>
              <a:rPr lang="ja-JP" altLang="ja-JP" sz="1100">
                <a:solidFill>
                  <a:srgbClr val="000000"/>
                </a:solidFill>
                <a:latin typeface="Times New Roman" pitchFamily="18" charset="0"/>
              </a:rPr>
              <a:t>・ホームページはないが作れる人材はいる</a:t>
            </a:r>
            <a:endParaRPr lang="ja-JP" altLang="en-US" sz="1100">
              <a:solidFill>
                <a:srgbClr val="000000"/>
              </a:solidFill>
              <a:latin typeface="Times New Roman" pitchFamily="18" charset="0"/>
            </a:endParaRPr>
          </a:p>
          <a:p>
            <a:pPr marL="88900" indent="-88900" algn="l"/>
            <a:r>
              <a:rPr lang="ja-JP" altLang="en-US" sz="1100">
                <a:solidFill>
                  <a:srgbClr val="000000"/>
                </a:solidFill>
                <a:latin typeface="Times New Roman" pitchFamily="18" charset="0"/>
              </a:rPr>
              <a:t>・図面、仕様書等はほとんど紙ベース</a:t>
            </a:r>
          </a:p>
          <a:p>
            <a:pPr marL="88900" indent="-88900" algn="l"/>
            <a:r>
              <a:rPr lang="ja-JP" altLang="ja-JP" sz="1100">
                <a:solidFill>
                  <a:srgbClr val="000000"/>
                </a:solidFill>
                <a:latin typeface="Times New Roman" pitchFamily="18" charset="0"/>
              </a:rPr>
              <a:t>・会計事務所が用意した会計ソフトを使っていて、売掛金管理なども行っている</a:t>
            </a:r>
            <a:endParaRPr lang="ja-JP" altLang="en-US" sz="1100">
              <a:solidFill>
                <a:srgbClr val="000000"/>
              </a:solidFill>
              <a:latin typeface="Times New Roman" pitchFamily="18" charset="0"/>
            </a:endParaRPr>
          </a:p>
          <a:p>
            <a:pPr marL="88900" indent="-88900" algn="l"/>
            <a:r>
              <a:rPr lang="ja-JP" altLang="ja-JP" sz="1100">
                <a:solidFill>
                  <a:srgbClr val="000000"/>
                </a:solidFill>
                <a:latin typeface="Times New Roman" pitchFamily="18" charset="0"/>
              </a:rPr>
              <a:t>・Excel、Wordは使える</a:t>
            </a:r>
          </a:p>
        </p:txBody>
      </p:sp>
      <p:graphicFrame>
        <p:nvGraphicFramePr>
          <p:cNvPr id="445456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8426702"/>
              </p:ext>
            </p:extLst>
          </p:nvPr>
        </p:nvGraphicFramePr>
        <p:xfrm>
          <a:off x="209468" y="5013371"/>
          <a:ext cx="2736850" cy="1584327"/>
        </p:xfrm>
        <a:graphic>
          <a:graphicData uri="http://schemas.openxmlformats.org/drawingml/2006/table">
            <a:tbl>
              <a:tblPr/>
              <a:tblGrid>
                <a:gridCol w="10493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0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6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13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480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ＩＴ経営成熟度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現在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１年後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２年後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5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ＩＴ経営マインド</a:t>
                      </a:r>
                    </a:p>
                  </a:txBody>
                  <a:tcPr marL="36000" marR="36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ja-JP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ja-JP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ja-JP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2.5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ＩＴ経営ガバナンス</a:t>
                      </a:r>
                    </a:p>
                  </a:txBody>
                  <a:tcPr marL="36000" marR="36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ja-JP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ja-JP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ja-JP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2.5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5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ＩＴサービス利活用</a:t>
                      </a:r>
                    </a:p>
                  </a:txBody>
                  <a:tcPr marL="36000" marR="36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ja-JP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ja-JP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ja-JP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1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IT</a:t>
                      </a:r>
                      <a:r>
                        <a:rPr kumimoji="1" lang="ja-JP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環境</a:t>
                      </a:r>
                    </a:p>
                  </a:txBody>
                  <a:tcPr marL="36000" marR="36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ja-JP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ja-JP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ja-JP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66964" name="AutoShape 2"/>
          <p:cNvSpPr>
            <a:spLocks noChangeArrowheads="1"/>
          </p:cNvSpPr>
          <p:nvPr/>
        </p:nvSpPr>
        <p:spPr bwMode="auto">
          <a:xfrm>
            <a:off x="2946318" y="2566194"/>
            <a:ext cx="142875" cy="503237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ja-JP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66965" name="AutoShape 3"/>
          <p:cNvSpPr>
            <a:spLocks noChangeArrowheads="1"/>
          </p:cNvSpPr>
          <p:nvPr/>
        </p:nvSpPr>
        <p:spPr bwMode="auto">
          <a:xfrm>
            <a:off x="2946318" y="5589633"/>
            <a:ext cx="142875" cy="503238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3333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ja-JP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2267744" y="188640"/>
            <a:ext cx="439248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ＩＴ戦略企画書（記載例）</a:t>
            </a:r>
          </a:p>
        </p:txBody>
      </p:sp>
    </p:spTree>
    <p:extLst>
      <p:ext uri="{BB962C8B-B14F-4D97-AF65-F5344CB8AC3E}">
        <p14:creationId xmlns:p14="http://schemas.microsoft.com/office/powerpoint/2010/main" val="2407335668"/>
      </p:ext>
    </p:extLst>
  </p:cSld>
  <p:clrMapOvr>
    <a:masterClrMapping/>
  </p:clrMapOvr>
</p:sld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6_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1889</TotalTime>
  <Words>469</Words>
  <Application>Microsoft Office PowerPoint</Application>
  <PresentationFormat>画面に合わせる (4:3)</PresentationFormat>
  <Paragraphs>80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HGP創英角ｺﾞｼｯｸUB</vt:lpstr>
      <vt:lpstr>Meiryo UI</vt:lpstr>
      <vt:lpstr>ＭＳ Ｐゴシック</vt:lpstr>
      <vt:lpstr>뀔b᠍、+</vt:lpstr>
      <vt:lpstr>Arial</vt:lpstr>
      <vt:lpstr>Calibri</vt:lpstr>
      <vt:lpstr>Times New Roman</vt:lpstr>
      <vt:lpstr>デザインの設定</vt:lpstr>
      <vt:lpstr>6_標準デザイン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kawano</dc:creator>
  <cp:lastModifiedBy>松下 正夫</cp:lastModifiedBy>
  <cp:revision>234</cp:revision>
  <cp:lastPrinted>2016-04-11T17:10:13Z</cp:lastPrinted>
  <dcterms:created xsi:type="dcterms:W3CDTF">2010-03-22T07:46:32Z</dcterms:created>
  <dcterms:modified xsi:type="dcterms:W3CDTF">2017-02-24T04:22:24Z</dcterms:modified>
</cp:coreProperties>
</file>